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355" r:id="rId4"/>
    <p:sldId id="356" r:id="rId5"/>
    <p:sldId id="357" r:id="rId6"/>
    <p:sldId id="358" r:id="rId7"/>
    <p:sldId id="353" r:id="rId8"/>
    <p:sldId id="277" r:id="rId9"/>
    <p:sldId id="359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5">
          <p15:clr>
            <a:srgbClr val="A4A3A4"/>
          </p15:clr>
        </p15:guide>
        <p15:guide id="2" orient="horz" pos="3072">
          <p15:clr>
            <a:srgbClr val="A4A3A4"/>
          </p15:clr>
        </p15:guide>
        <p15:guide id="3" orient="horz" pos="2747">
          <p15:clr>
            <a:srgbClr val="A4A3A4"/>
          </p15:clr>
        </p15:guide>
        <p15:guide id="4" orient="horz" pos="811">
          <p15:clr>
            <a:srgbClr val="A4A3A4"/>
          </p15:clr>
        </p15:guide>
        <p15:guide id="5" pos="408">
          <p15:clr>
            <a:srgbClr val="A4A3A4"/>
          </p15:clr>
        </p15:guide>
        <p15:guide id="6" pos="53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2883E"/>
    <a:srgbClr val="184350"/>
    <a:srgbClr val="005D76"/>
    <a:srgbClr val="388CB6"/>
    <a:srgbClr val="3E5C6C"/>
    <a:srgbClr val="F3F7F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7" autoAdjust="0"/>
    <p:restoredTop sz="94643" autoAdjust="0"/>
  </p:normalViewPr>
  <p:slideViewPr>
    <p:cSldViewPr snapToObjects="1">
      <p:cViewPr varScale="1">
        <p:scale>
          <a:sx n="84" d="100"/>
          <a:sy n="84" d="100"/>
        </p:scale>
        <p:origin x="928" y="-136"/>
      </p:cViewPr>
      <p:guideLst>
        <p:guide orient="horz" pos="505"/>
        <p:guide orient="horz" pos="3072"/>
        <p:guide orient="horz" pos="2747"/>
        <p:guide orient="horz" pos="811"/>
        <p:guide pos="408"/>
        <p:guide pos="5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82" d="100"/>
          <a:sy n="82" d="100"/>
        </p:scale>
        <p:origin x="-31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507DF-2202-4BA8-BDB6-4A94C4E1249F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BE544-F562-4C35-A9FD-B90A56CB17EB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831F-9B2E-456E-A65A-E6850032F803}" type="datetimeFigureOut">
              <a:rPr lang="nl-NL" smtClean="0"/>
              <a:pPr/>
              <a:t>12-5-2020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CCD01-D426-423B-AF6B-42A66387078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F3F7FC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681" y="3182008"/>
            <a:ext cx="6518207" cy="790380"/>
          </a:xfrm>
        </p:spPr>
        <p:txBody>
          <a:bodyPr wrap="square" lIns="0" tIns="0" rIns="0" bIns="0" anchor="b" anchorCtr="0">
            <a:noAutofit/>
          </a:bodyPr>
          <a:lstStyle>
            <a:lvl1pPr marL="0" indent="0" algn="r">
              <a:lnSpc>
                <a:spcPts val="3600"/>
              </a:lnSpc>
              <a:spcBef>
                <a:spcPts val="0"/>
              </a:spcBef>
              <a:buNone/>
              <a:defRPr sz="3600" b="0" kern="3000" spc="0" normalizeH="0" baseline="0">
                <a:solidFill>
                  <a:schemeClr val="bg1"/>
                </a:solidFill>
                <a:latin typeface="Segoe UI Light" pitchFamily="34" charset="0"/>
                <a:ea typeface="Ebrima" pitchFamily="2" charset="0"/>
                <a:cs typeface="Ebrima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2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1979677" y="3972388"/>
            <a:ext cx="6518209" cy="388475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F3F7FC"/>
                </a:solidFill>
              </a:defRPr>
            </a:lvl2pPr>
            <a:lvl3pPr>
              <a:defRPr>
                <a:solidFill>
                  <a:srgbClr val="F3F7FC"/>
                </a:solidFill>
              </a:defRPr>
            </a:lvl3pPr>
            <a:lvl4pPr>
              <a:defRPr>
                <a:solidFill>
                  <a:srgbClr val="F3F7FC"/>
                </a:solidFill>
              </a:defRPr>
            </a:lvl4pPr>
            <a:lvl5pPr>
              <a:defRPr>
                <a:solidFill>
                  <a:srgbClr val="F3F7FC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21"/>
          <p:cNvSpPr>
            <a:spLocks noGrp="1"/>
          </p:cNvSpPr>
          <p:nvPr>
            <p:ph type="body" sz="quarter" idx="12"/>
          </p:nvPr>
        </p:nvSpPr>
        <p:spPr>
          <a:xfrm>
            <a:off x="1979677" y="4360863"/>
            <a:ext cx="6518209" cy="20914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FontTx/>
              <a:buNone/>
              <a:defRPr sz="9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F3F7FC"/>
                </a:solidFill>
              </a:defRPr>
            </a:lvl2pPr>
            <a:lvl3pPr>
              <a:defRPr>
                <a:solidFill>
                  <a:srgbClr val="F3F7FC"/>
                </a:solidFill>
              </a:defRPr>
            </a:lvl3pPr>
            <a:lvl4pPr>
              <a:defRPr>
                <a:solidFill>
                  <a:srgbClr val="F3F7FC"/>
                </a:solidFill>
              </a:defRPr>
            </a:lvl4pPr>
            <a:lvl5pPr>
              <a:defRPr>
                <a:solidFill>
                  <a:srgbClr val="F3F7FC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43620523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screen (title 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7701" y="3985260"/>
            <a:ext cx="7850188" cy="428625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2200"/>
              </a:lnSpc>
              <a:defRPr sz="2200" b="0" kern="15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34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3506264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3639481" y="801688"/>
            <a:ext cx="2531123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6303821" y="801688"/>
            <a:ext cx="2840179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0" y="2866970"/>
            <a:ext cx="2818600" cy="2009829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9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2951800" y="2866970"/>
            <a:ext cx="3755280" cy="2009830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6840280" y="2866970"/>
            <a:ext cx="2303720" cy="2009829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29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media 5"/>
          <p:cNvSpPr>
            <a:spLocks noGrp="1"/>
          </p:cNvSpPr>
          <p:nvPr>
            <p:ph type="media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media wilt toevoegen</a:t>
            </a:r>
            <a:endParaRPr lang="en-GB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95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5" name="Tijdelijke aanduiding voor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3741484"/>
            <a:ext cx="5615940" cy="78486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nl-NL" dirty="0" err="1"/>
              <a:t>www.witteveenbos.com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29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isation page (Dut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ijdelijke aanduiding voor tekst 3"/>
          <p:cNvSpPr>
            <a:spLocks noGrp="1"/>
          </p:cNvSpPr>
          <p:nvPr userDrawn="1">
            <p:ph type="body" sz="quarter" idx="11"/>
          </p:nvPr>
        </p:nvSpPr>
        <p:spPr>
          <a:xfrm>
            <a:off x="647701" y="3637486"/>
            <a:ext cx="7847900" cy="1239314"/>
          </a:xfrm>
        </p:spPr>
        <p:txBody>
          <a:bodyPr/>
          <a:lstStyle/>
          <a:p>
            <a:pPr lvl="0"/>
            <a:r>
              <a:rPr lang="nl-NL" sz="650"/>
              <a:t>Klikken om de tekststijl van het model te bewerken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 userDrawn="1"/>
        </p:nvGraphicFramePr>
        <p:xfrm>
          <a:off x="647701" y="973146"/>
          <a:ext cx="7847900" cy="2391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88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6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isation page (Engl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ijdelijke aanduiding voor tekst 3"/>
          <p:cNvSpPr>
            <a:spLocks noGrp="1"/>
          </p:cNvSpPr>
          <p:nvPr userDrawn="1">
            <p:ph type="body" sz="quarter" idx="11"/>
          </p:nvPr>
        </p:nvSpPr>
        <p:spPr>
          <a:xfrm>
            <a:off x="647701" y="3637486"/>
            <a:ext cx="7847900" cy="1239314"/>
          </a:xfrm>
        </p:spPr>
        <p:txBody>
          <a:bodyPr/>
          <a:lstStyle/>
          <a:p>
            <a:pPr lvl="0"/>
            <a:r>
              <a:rPr lang="nl-NL" sz="650"/>
              <a:t>Klikken om de tekststijl van het model te bewerken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 userDrawn="1"/>
        </p:nvGraphicFramePr>
        <p:xfrm>
          <a:off x="647701" y="973146"/>
          <a:ext cx="7847900" cy="2391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88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6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9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647700" y="1716087"/>
            <a:ext cx="7847901" cy="2644775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26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numer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9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647700" y="1716088"/>
            <a:ext cx="7847901" cy="2644775"/>
          </a:xfrm>
        </p:spPr>
        <p:txBody>
          <a:bodyPr>
            <a:noAutofit/>
          </a:bodyPr>
          <a:lstStyle>
            <a:lvl1pPr marL="230400" indent="-230400">
              <a:buFont typeface="Segoe UI Semibold" pitchFamily="34" charset="0"/>
              <a:buChar char="˗"/>
              <a:defRPr/>
            </a:lvl1pPr>
            <a:lvl2pPr marL="576900" indent="-342900">
              <a:buFont typeface="Segoe UI Semibold" pitchFamily="34" charset="0"/>
              <a:buChar char="·"/>
              <a:defRPr/>
            </a:lvl2pPr>
            <a:lvl3pPr marL="709200" indent="-230400">
              <a:buFont typeface="Segoe UI Semibold" pitchFamily="34" charset="0"/>
              <a:buChar char="˗"/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26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9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1"/>
          </p:nvPr>
        </p:nvSpPr>
        <p:spPr>
          <a:xfrm>
            <a:off x="647700" y="3256800"/>
            <a:ext cx="2880000" cy="1620000"/>
          </a:xfrm>
          <a:solidFill>
            <a:srgbClr val="1843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647700" y="1716088"/>
            <a:ext cx="7847901" cy="3160711"/>
          </a:xfrm>
        </p:spPr>
        <p:txBody>
          <a:bodyPr>
            <a:noAutofit/>
          </a:bodyPr>
          <a:lstStyle>
            <a:lvl1pPr marL="230400" indent="-230400">
              <a:buFont typeface="Segoe UI Semibold" pitchFamily="34" charset="0"/>
              <a:buChar char="˗"/>
              <a:defRPr/>
            </a:lvl1pPr>
            <a:lvl2pPr marL="576900" indent="-342900">
              <a:buFont typeface="Segoe UI Semibold" pitchFamily="34" charset="0"/>
              <a:buChar char="·"/>
              <a:defRPr/>
            </a:lvl2pPr>
            <a:lvl3pPr marL="709200" indent="-230400">
              <a:buFont typeface="Segoe UI Semibold" pitchFamily="34" charset="0"/>
              <a:buChar char="˗"/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26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9987" y="3219545"/>
            <a:ext cx="7845613" cy="428625"/>
          </a:xfrm>
        </p:spPr>
        <p:txBody>
          <a:bodyPr lIns="0" tIns="0" rIns="180000" bIns="0" anchor="t">
            <a:noAutofit/>
          </a:bodyPr>
          <a:lstStyle>
            <a:lvl1pPr algn="l">
              <a:lnSpc>
                <a:spcPts val="2200"/>
              </a:lnSpc>
              <a:defRPr sz="2200" b="1" kern="15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649987" y="3648171"/>
            <a:ext cx="7847901" cy="1228628"/>
          </a:xfrm>
        </p:spPr>
        <p:txBody>
          <a:bodyPr>
            <a:noAutofit/>
          </a:bodyPr>
          <a:lstStyle>
            <a:lvl1pPr marL="230400" indent="-230400">
              <a:buFont typeface="Segoe UI Semibold" pitchFamily="34" charset="0"/>
              <a:buChar char="˗"/>
              <a:defRPr/>
            </a:lvl1pPr>
            <a:lvl2pPr marL="576900" indent="-342900">
              <a:buFont typeface="Segoe UI Semibold" pitchFamily="34" charset="0"/>
              <a:buChar char="·"/>
              <a:defRPr/>
            </a:lvl2pPr>
            <a:lvl3pPr marL="709200" indent="-230400">
              <a:buFont typeface="Segoe UI Semibold" pitchFamily="34" charset="0"/>
              <a:buChar char="˗"/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60429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screen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9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screen (title 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7701" y="1287463"/>
            <a:ext cx="7850188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9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8" cy="6362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1923669"/>
            <a:ext cx="7850188" cy="24371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pic>
        <p:nvPicPr>
          <p:cNvPr id="5" name="Afbeelding 4" descr="LogoWB_Color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48000" y="216000"/>
            <a:ext cx="1324800" cy="3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4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50" r:id="rId4"/>
    <p:sldLayoutId id="2147483663" r:id="rId5"/>
    <p:sldLayoutId id="2147483659" r:id="rId6"/>
    <p:sldLayoutId id="2147483658" r:id="rId7"/>
    <p:sldLayoutId id="2147483653" r:id="rId8"/>
    <p:sldLayoutId id="2147483664" r:id="rId9"/>
    <p:sldLayoutId id="2147483654" r:id="rId10"/>
    <p:sldLayoutId id="2147483655" r:id="rId11"/>
    <p:sldLayoutId id="2147483665" r:id="rId12"/>
    <p:sldLayoutId id="2147483656" r:id="rId13"/>
  </p:sldLayoutIdLst>
  <p:hf hdr="0" ftr="0"/>
  <p:txStyles>
    <p:titleStyle>
      <a:lvl1pPr algn="l" defTabSz="457200" rtl="0" eaLnBrk="1" latinLnBrk="0" hangingPunct="1">
        <a:lnSpc>
          <a:spcPts val="2200"/>
        </a:lnSpc>
        <a:spcBef>
          <a:spcPct val="0"/>
        </a:spcBef>
        <a:buNone/>
        <a:defRPr sz="2200" b="0" kern="1200">
          <a:solidFill>
            <a:srgbClr val="005D76"/>
          </a:solidFill>
          <a:latin typeface="Segoe UI Semibold" pitchFamily="34" charset="0"/>
          <a:ea typeface="+mj-ea"/>
          <a:cs typeface="Arial" pitchFamily="34" charset="0"/>
        </a:defRPr>
      </a:lvl1pPr>
    </p:titleStyle>
    <p:bodyStyle>
      <a:lvl1pPr marL="0" indent="0" algn="l" defTabSz="457200" rtl="0" eaLnBrk="1" latinLnBrk="0" hangingPunct="1">
        <a:lnSpc>
          <a:spcPct val="150000"/>
        </a:lnSpc>
        <a:spcBef>
          <a:spcPts val="0"/>
        </a:spcBef>
        <a:buFont typeface="Arial" pitchFamily="34" charset="0"/>
        <a:buNone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228600" indent="-228600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˗"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479425" indent="-242888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·"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701675" indent="-228600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˗"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708025" indent="-234950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˗"/>
        <a:defRPr lang="en-GB" sz="1600" kern="1200" dirty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0F6B6EF4-B7D9-41C9-831A-C5C7F5C740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8" b="148"/>
          <a:stretch>
            <a:fillRect/>
          </a:stretch>
        </p:blipFill>
        <p:spPr>
          <a:xfrm>
            <a:off x="0" y="801688"/>
            <a:ext cx="9144000" cy="4075112"/>
          </a:xfr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771800" y="3147814"/>
            <a:ext cx="5726088" cy="790380"/>
          </a:xfrm>
        </p:spPr>
        <p:txBody>
          <a:bodyPr/>
          <a:lstStyle/>
          <a:p>
            <a:r>
              <a:rPr lang="nl-NL" dirty="0"/>
              <a:t>Inleiding </a:t>
            </a:r>
          </a:p>
          <a:p>
            <a:r>
              <a:rPr lang="nl-NL" dirty="0"/>
              <a:t>Circulaire Economie in het Bodembeheer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Willem Hendriks</a:t>
            </a: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14 mei 2020</a:t>
            </a: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BDA109A6-85EE-438E-A6B9-00C87D148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73903"/>
            <a:ext cx="408552" cy="655414"/>
          </a:xfrm>
          <a:prstGeom prst="rect">
            <a:avLst/>
          </a:prstGeom>
        </p:spPr>
      </p:pic>
      <p:pic>
        <p:nvPicPr>
          <p:cNvPr id="1028" name="Picture 4" descr="Koninklijke NLingenieurs | Branchevereniging van advies- en ...">
            <a:extLst>
              <a:ext uri="{FF2B5EF4-FFF2-40B4-BE49-F238E27FC236}">
                <a16:creationId xmlns:a16="http://schemas.microsoft.com/office/drawing/2014/main" id="{D4C51614-AB4C-4FB6-9545-079E62C6D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9" y="143673"/>
            <a:ext cx="1808906" cy="4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 descr="Afbeelding met tekening&#10;&#10;Automatisch gegenereerde beschrijving">
            <a:extLst>
              <a:ext uri="{FF2B5EF4-FFF2-40B4-BE49-F238E27FC236}">
                <a16:creationId xmlns:a16="http://schemas.microsoft.com/office/drawing/2014/main" id="{2862F20B-4C67-4551-BC5E-F613A9113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895" y="84040"/>
            <a:ext cx="2522992" cy="6206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47700" y="990997"/>
            <a:ext cx="7884740" cy="655414"/>
          </a:xfrm>
        </p:spPr>
        <p:txBody>
          <a:bodyPr/>
          <a:lstStyle/>
          <a:p>
            <a:r>
              <a:rPr lang="nl-NL" dirty="0">
                <a:solidFill>
                  <a:srgbClr val="D2883E"/>
                </a:solidFill>
              </a:rPr>
              <a:t>Een mini digitaal </a:t>
            </a:r>
            <a:r>
              <a:rPr lang="nl-NL" dirty="0" err="1">
                <a:solidFill>
                  <a:srgbClr val="D2883E"/>
                </a:solidFill>
              </a:rPr>
              <a:t>webinar</a:t>
            </a:r>
            <a:r>
              <a:rPr lang="nl-NL" dirty="0">
                <a:solidFill>
                  <a:srgbClr val="D2883E"/>
                </a:solidFill>
              </a:rPr>
              <a:t> (symposium of workshop?) over circulariteit in het bodembeheer ?</a:t>
            </a:r>
            <a:br>
              <a:rPr lang="nl-NL" dirty="0">
                <a:solidFill>
                  <a:srgbClr val="D2883E"/>
                </a:solidFill>
              </a:rPr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530846" y="2067694"/>
            <a:ext cx="7847901" cy="3493444"/>
          </a:xfrm>
        </p:spPr>
        <p:txBody>
          <a:bodyPr/>
          <a:lstStyle/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DFC47B88-676D-4074-8846-C5505923C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69454"/>
            <a:ext cx="408552" cy="655414"/>
          </a:xfrm>
          <a:prstGeom prst="rect">
            <a:avLst/>
          </a:prstGeom>
        </p:spPr>
      </p:pic>
      <p:pic>
        <p:nvPicPr>
          <p:cNvPr id="9" name="Picture 4" descr="Koninklijke NLingenieurs | Branchevereniging van advies- en ...">
            <a:extLst>
              <a:ext uri="{FF2B5EF4-FFF2-40B4-BE49-F238E27FC236}">
                <a16:creationId xmlns:a16="http://schemas.microsoft.com/office/drawing/2014/main" id="{1B4BA60F-465D-4714-86D1-34C2095B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6" y="167118"/>
            <a:ext cx="1808906" cy="4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5DF3784D-0E5C-4C40-8157-38096D329ADD}"/>
              </a:ext>
            </a:extLst>
          </p:cNvPr>
          <p:cNvSpPr txBox="1">
            <a:spLocks/>
          </p:cNvSpPr>
          <p:nvPr/>
        </p:nvSpPr>
        <p:spPr>
          <a:xfrm>
            <a:off x="647700" y="1805547"/>
            <a:ext cx="7884740" cy="65541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0" kern="1500" baseline="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SIKB &amp;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Expertisenetwerk Bodem &amp; ondergrond NL-ingenieurs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Vanuit UP kennisprogramma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Anders dan beoogd, maar nog steeds relevant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11" name="Afbeelding 10" descr="Afbeelding met tekening&#10;&#10;Automatisch gegenereerde beschrijving">
            <a:extLst>
              <a:ext uri="{FF2B5EF4-FFF2-40B4-BE49-F238E27FC236}">
                <a16:creationId xmlns:a16="http://schemas.microsoft.com/office/drawing/2014/main" id="{6D0E0451-F34B-4327-A106-9A0CD8E47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131" y="3161111"/>
            <a:ext cx="1621631" cy="39892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62F9E50-5EDE-40F4-B158-6EEE4C0DA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277" y="2460961"/>
            <a:ext cx="1742488" cy="184788"/>
          </a:xfrm>
          <a:prstGeom prst="rect">
            <a:avLst/>
          </a:prstGeom>
        </p:spPr>
      </p:pic>
      <p:pic>
        <p:nvPicPr>
          <p:cNvPr id="14" name="Afbeelding 13" descr="Afbeelding met tekening&#10;&#10;Automatisch gegenereerde beschrijving">
            <a:extLst>
              <a:ext uri="{FF2B5EF4-FFF2-40B4-BE49-F238E27FC236}">
                <a16:creationId xmlns:a16="http://schemas.microsoft.com/office/drawing/2014/main" id="{980AC366-D644-491F-A184-60427432B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2932" y="2415699"/>
            <a:ext cx="1027128" cy="497335"/>
          </a:xfrm>
          <a:prstGeom prst="rect">
            <a:avLst/>
          </a:prstGeom>
        </p:spPr>
      </p:pic>
      <p:pic>
        <p:nvPicPr>
          <p:cNvPr id="16" name="Afbeelding 15" descr="Afbeelding met zitten, donker, foto, voorzijde&#10;&#10;Automatisch gegenereerde beschrijving">
            <a:extLst>
              <a:ext uri="{FF2B5EF4-FFF2-40B4-BE49-F238E27FC236}">
                <a16:creationId xmlns:a16="http://schemas.microsoft.com/office/drawing/2014/main" id="{F60F7A66-19F8-4B9D-A627-2D7A670F6C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127" y="2337578"/>
            <a:ext cx="1292769" cy="374583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E45F2FDA-6C3F-4436-9A7E-49BB65226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750" y="2399456"/>
            <a:ext cx="1205201" cy="36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Afbeelding 21" descr="Afbeelding met tafel&#10;&#10;Automatisch gegenereerde beschrijving">
            <a:extLst>
              <a:ext uri="{FF2B5EF4-FFF2-40B4-BE49-F238E27FC236}">
                <a16:creationId xmlns:a16="http://schemas.microsoft.com/office/drawing/2014/main" id="{D4EE3039-BC06-4563-9CA8-F1A5C01E9F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4388" y="2346743"/>
            <a:ext cx="1504778" cy="472930"/>
          </a:xfrm>
          <a:prstGeom prst="rect">
            <a:avLst/>
          </a:prstGeom>
        </p:spPr>
      </p:pic>
      <p:pic>
        <p:nvPicPr>
          <p:cNvPr id="24" name="Afbeelding 23" descr="Afbeelding met tekening&#10;&#10;Automatisch gegenereerde beschrijving">
            <a:extLst>
              <a:ext uri="{FF2B5EF4-FFF2-40B4-BE49-F238E27FC236}">
                <a16:creationId xmlns:a16="http://schemas.microsoft.com/office/drawing/2014/main" id="{19E4AEE3-D073-4622-BE4F-07E0F8783D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357" y="2399456"/>
            <a:ext cx="898754" cy="4827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47700" y="990997"/>
            <a:ext cx="7884740" cy="396912"/>
          </a:xfrm>
        </p:spPr>
        <p:txBody>
          <a:bodyPr/>
          <a:lstStyle/>
          <a:p>
            <a:r>
              <a:rPr lang="nl-NL" dirty="0">
                <a:solidFill>
                  <a:srgbClr val="D2883E"/>
                </a:solidFill>
              </a:rPr>
              <a:t>Doel en aanpak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530846" y="2067694"/>
            <a:ext cx="7847901" cy="3493444"/>
          </a:xfrm>
        </p:spPr>
        <p:txBody>
          <a:bodyPr/>
          <a:lstStyle/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DFC47B88-676D-4074-8846-C5505923C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69454"/>
            <a:ext cx="408552" cy="655414"/>
          </a:xfrm>
          <a:prstGeom prst="rect">
            <a:avLst/>
          </a:prstGeom>
        </p:spPr>
      </p:pic>
      <p:pic>
        <p:nvPicPr>
          <p:cNvPr id="9" name="Picture 4" descr="Koninklijke NLingenieurs | Branchevereniging van advies- en ...">
            <a:extLst>
              <a:ext uri="{FF2B5EF4-FFF2-40B4-BE49-F238E27FC236}">
                <a16:creationId xmlns:a16="http://schemas.microsoft.com/office/drawing/2014/main" id="{1B4BA60F-465D-4714-86D1-34C2095B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6" y="167118"/>
            <a:ext cx="1808906" cy="4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5DF3784D-0E5C-4C40-8157-38096D329ADD}"/>
              </a:ext>
            </a:extLst>
          </p:cNvPr>
          <p:cNvSpPr txBox="1">
            <a:spLocks/>
          </p:cNvSpPr>
          <p:nvPr/>
        </p:nvSpPr>
        <p:spPr>
          <a:xfrm>
            <a:off x="660648" y="1420632"/>
            <a:ext cx="7884740" cy="65541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0" kern="1500" baseline="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Vanuit het werkveld </a:t>
            </a:r>
            <a:r>
              <a:rPr lang="nl-NL" dirty="0" err="1"/>
              <a:t>Bodem&amp;ondergrond</a:t>
            </a:r>
            <a:r>
              <a:rPr lang="nl-NL" dirty="0"/>
              <a:t> een bijdrage leveren aan Nederland circulair in 2050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Verkennende studie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Literatuurreview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Interviews (samenvattingen toegezonden)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D2883E"/>
                </a:solidFill>
              </a:rPr>
              <a:t>Seminar/workshop (deze sessie)</a:t>
            </a:r>
          </a:p>
          <a:p>
            <a:pPr lvl="1"/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Opgehaalde input als basis voor vervolg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follow-up symposium November 2020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Aanhaken programma Ministerie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…</a:t>
            </a:r>
            <a:endParaRPr lang="nl-NL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Vanuit UP kennisprogramma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Anders dan beoogd, maar nog steeds relevant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4" name="Afbeelding 3" descr="Afbeelding met persoon, binnen, man, vrouw&#10;&#10;Automatisch gegenereerde beschrijving">
            <a:extLst>
              <a:ext uri="{FF2B5EF4-FFF2-40B4-BE49-F238E27FC236}">
                <a16:creationId xmlns:a16="http://schemas.microsoft.com/office/drawing/2014/main" id="{10285FC6-DD6C-4A46-BEF2-246FD14A0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863" y="2067694"/>
            <a:ext cx="1906539" cy="269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6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47700" y="990997"/>
            <a:ext cx="7884740" cy="396912"/>
          </a:xfrm>
        </p:spPr>
        <p:txBody>
          <a:bodyPr/>
          <a:lstStyle/>
          <a:p>
            <a:r>
              <a:rPr lang="nl-NL" b="1" dirty="0">
                <a:solidFill>
                  <a:srgbClr val="D2883E"/>
                </a:solidFill>
              </a:rPr>
              <a:t>Nut en noodzaak studie ?</a:t>
            </a:r>
            <a:br>
              <a:rPr lang="nl-NL" b="1" dirty="0">
                <a:solidFill>
                  <a:srgbClr val="D2883E"/>
                </a:solidFill>
              </a:rPr>
            </a:br>
            <a:br>
              <a:rPr lang="nl-NL" dirty="0">
                <a:solidFill>
                  <a:srgbClr val="D2883E"/>
                </a:solidFill>
              </a:rPr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530846" y="2067694"/>
            <a:ext cx="7847901" cy="3493444"/>
          </a:xfrm>
        </p:spPr>
        <p:txBody>
          <a:bodyPr/>
          <a:lstStyle/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DFC47B88-676D-4074-8846-C5505923C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69454"/>
            <a:ext cx="408552" cy="655414"/>
          </a:xfrm>
          <a:prstGeom prst="rect">
            <a:avLst/>
          </a:prstGeom>
        </p:spPr>
      </p:pic>
      <p:pic>
        <p:nvPicPr>
          <p:cNvPr id="9" name="Picture 4" descr="Koninklijke NLingenieurs | Branchevereniging van advies- en ...">
            <a:extLst>
              <a:ext uri="{FF2B5EF4-FFF2-40B4-BE49-F238E27FC236}">
                <a16:creationId xmlns:a16="http://schemas.microsoft.com/office/drawing/2014/main" id="{1B4BA60F-465D-4714-86D1-34C2095B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6" y="167118"/>
            <a:ext cx="1808906" cy="4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5DF3784D-0E5C-4C40-8157-38096D329ADD}"/>
              </a:ext>
            </a:extLst>
          </p:cNvPr>
          <p:cNvSpPr txBox="1">
            <a:spLocks/>
          </p:cNvSpPr>
          <p:nvPr/>
        </p:nvSpPr>
        <p:spPr>
          <a:xfrm>
            <a:off x="647700" y="1387909"/>
            <a:ext cx="7884740" cy="65541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0" kern="1500" baseline="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Enorme omvang van het grondverzet/baggerwerk            (48 miljoen ton/jaar </a:t>
            </a:r>
            <a:r>
              <a:rPr lang="nl-NL" dirty="0">
                <a:sym typeface="Wingdings" panose="05000000000000000000" pitchFamily="2" charset="2"/>
              </a:rPr>
              <a:t> ca. 1 </a:t>
            </a:r>
            <a:r>
              <a:rPr lang="nl-NL" dirty="0" err="1">
                <a:sym typeface="Wingdings" panose="05000000000000000000" pitchFamily="2" charset="2"/>
              </a:rPr>
              <a:t>mio</a:t>
            </a:r>
            <a:r>
              <a:rPr lang="nl-NL" dirty="0">
                <a:sym typeface="Wingdings" panose="05000000000000000000" pitchFamily="2" charset="2"/>
              </a:rPr>
              <a:t> vrachtauto’s 35 m</a:t>
            </a:r>
            <a:r>
              <a:rPr lang="nl-NL" baseline="30000" dirty="0">
                <a:sym typeface="Wingdings" panose="05000000000000000000" pitchFamily="2" charset="2"/>
              </a:rPr>
              <a:t>3</a:t>
            </a:r>
            <a:r>
              <a:rPr lang="nl-NL" dirty="0">
                <a:sym typeface="Wingdings" panose="05000000000000000000" pitchFamily="2" charset="2"/>
              </a:rPr>
              <a:t>)</a:t>
            </a:r>
            <a:r>
              <a:rPr lang="nl-NL" dirty="0"/>
              <a:t>)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“schurende situaties”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toepassen granuliet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 err="1"/>
              <a:t>kwalibo</a:t>
            </a:r>
            <a:r>
              <a:rPr lang="nl-NL" dirty="0"/>
              <a:t> versus fysisch chemische eisen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onwetendheid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rubbergranulaat sportvelden</a:t>
            </a:r>
          </a:p>
          <a:p>
            <a:pPr lvl="1"/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gemiste kansen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CO2 vastlegging, biodiversiteit</a:t>
            </a:r>
          </a:p>
          <a:p>
            <a:pPr lvl="1"/>
            <a:endParaRPr lang="nl-NL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Vanuit UP kennisprogramma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Anders dan beoogd, maar nog steeds relevant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7" name="Afbeelding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3D9C6F50-D3C3-4457-8239-DA9F77692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352561"/>
            <a:ext cx="3346001" cy="241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1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47700" y="990997"/>
            <a:ext cx="7884740" cy="396912"/>
          </a:xfrm>
        </p:spPr>
        <p:txBody>
          <a:bodyPr/>
          <a:lstStyle/>
          <a:p>
            <a:r>
              <a:rPr lang="nl-NL" dirty="0">
                <a:solidFill>
                  <a:srgbClr val="D2883E"/>
                </a:solidFill>
              </a:rPr>
              <a:t>Invalshoeken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530846" y="2067694"/>
            <a:ext cx="7847901" cy="3493444"/>
          </a:xfrm>
        </p:spPr>
        <p:txBody>
          <a:bodyPr/>
          <a:lstStyle/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DFC47B88-676D-4074-8846-C5505923C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69454"/>
            <a:ext cx="408552" cy="655414"/>
          </a:xfrm>
          <a:prstGeom prst="rect">
            <a:avLst/>
          </a:prstGeom>
        </p:spPr>
      </p:pic>
      <p:pic>
        <p:nvPicPr>
          <p:cNvPr id="9" name="Picture 4" descr="Koninklijke NLingenieurs | Branchevereniging van advies- en ...">
            <a:extLst>
              <a:ext uri="{FF2B5EF4-FFF2-40B4-BE49-F238E27FC236}">
                <a16:creationId xmlns:a16="http://schemas.microsoft.com/office/drawing/2014/main" id="{1B4BA60F-465D-4714-86D1-34C2095B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6" y="167118"/>
            <a:ext cx="1808906" cy="4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5DF3784D-0E5C-4C40-8157-38096D329ADD}"/>
              </a:ext>
            </a:extLst>
          </p:cNvPr>
          <p:cNvSpPr txBox="1">
            <a:spLocks/>
          </p:cNvSpPr>
          <p:nvPr/>
        </p:nvSpPr>
        <p:spPr>
          <a:xfrm>
            <a:off x="700598" y="1591057"/>
            <a:ext cx="5383570" cy="65541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0" kern="1500" baseline="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Toepassen grond en bagger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Op en in de bodem brengen van andere materialen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Bodemverbetering (fysisch, chemisch, biologisch)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Benutting bodem (energie)</a:t>
            </a:r>
          </a:p>
          <a:p>
            <a:pPr lvl="1"/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Verminderen materiaalstromen door natuurlijke oplossingen</a:t>
            </a:r>
          </a:p>
          <a:p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E403F2C0-F82F-48F6-BEB1-8985FFC4A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509566"/>
            <a:ext cx="3000528" cy="2070206"/>
          </a:xfrm>
          <a:prstGeom prst="rect">
            <a:avLst/>
          </a:prstGeom>
        </p:spPr>
      </p:pic>
      <p:sp>
        <p:nvSpPr>
          <p:cNvPr id="11" name="Titel 4">
            <a:extLst>
              <a:ext uri="{FF2B5EF4-FFF2-40B4-BE49-F238E27FC236}">
                <a16:creationId xmlns:a16="http://schemas.microsoft.com/office/drawing/2014/main" id="{8D6F49C3-7BC9-4B8D-85FE-3170E5BFB2C9}"/>
              </a:ext>
            </a:extLst>
          </p:cNvPr>
          <p:cNvSpPr txBox="1">
            <a:spLocks/>
          </p:cNvSpPr>
          <p:nvPr/>
        </p:nvSpPr>
        <p:spPr>
          <a:xfrm>
            <a:off x="6009124" y="4380018"/>
            <a:ext cx="2667332" cy="396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0" kern="1500" baseline="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>
                <a:solidFill>
                  <a:srgbClr val="D2883E"/>
                </a:solidFill>
                <a:sym typeface="Wingdings" panose="05000000000000000000" pitchFamily="2" charset="2"/>
              </a:rPr>
              <a:t>hou de brede blik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789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47700" y="990997"/>
            <a:ext cx="7884740" cy="396912"/>
          </a:xfrm>
        </p:spPr>
        <p:txBody>
          <a:bodyPr/>
          <a:lstStyle/>
          <a:p>
            <a:r>
              <a:rPr lang="nl-NL" dirty="0">
                <a:solidFill>
                  <a:srgbClr val="D2883E"/>
                </a:solidFill>
              </a:rPr>
              <a:t>Wat gaan we doen ? 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530846" y="2067694"/>
            <a:ext cx="7847901" cy="3493444"/>
          </a:xfrm>
        </p:spPr>
        <p:txBody>
          <a:bodyPr/>
          <a:lstStyle/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DFC47B88-676D-4074-8846-C5505923C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69454"/>
            <a:ext cx="408552" cy="655414"/>
          </a:xfrm>
          <a:prstGeom prst="rect">
            <a:avLst/>
          </a:prstGeom>
        </p:spPr>
      </p:pic>
      <p:pic>
        <p:nvPicPr>
          <p:cNvPr id="9" name="Picture 4" descr="Koninklijke NLingenieurs | Branchevereniging van advies- en ...">
            <a:extLst>
              <a:ext uri="{FF2B5EF4-FFF2-40B4-BE49-F238E27FC236}">
                <a16:creationId xmlns:a16="http://schemas.microsoft.com/office/drawing/2014/main" id="{1B4BA60F-465D-4714-86D1-34C2095B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6" y="167118"/>
            <a:ext cx="1808906" cy="4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5DF3784D-0E5C-4C40-8157-38096D329ADD}"/>
              </a:ext>
            </a:extLst>
          </p:cNvPr>
          <p:cNvSpPr txBox="1">
            <a:spLocks/>
          </p:cNvSpPr>
          <p:nvPr/>
        </p:nvSpPr>
        <p:spPr>
          <a:xfrm>
            <a:off x="760627" y="1591057"/>
            <a:ext cx="7267757" cy="65541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0" kern="1500" baseline="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aantal inleidingen/casussen - </a:t>
            </a:r>
            <a:r>
              <a:rPr lang="nl-NL" dirty="0">
                <a:solidFill>
                  <a:srgbClr val="D2883E"/>
                </a:solidFill>
              </a:rPr>
              <a:t>inspiratie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Interactief deel – </a:t>
            </a:r>
            <a:r>
              <a:rPr lang="nl-NL" dirty="0">
                <a:solidFill>
                  <a:srgbClr val="D2883E"/>
                </a:solidFill>
              </a:rPr>
              <a:t>aanscherpen knelpunten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via schema (volgende sheets)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nadere uitleg werkwijze (Jody)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Afsluitend plenair – </a:t>
            </a:r>
            <a:r>
              <a:rPr lang="nl-NL" dirty="0">
                <a:solidFill>
                  <a:srgbClr val="D2883E"/>
                </a:solidFill>
              </a:rPr>
              <a:t>kansen zien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Vervolg: houden we jullie van op de hoogte</a:t>
            </a:r>
          </a:p>
          <a:p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7" name="Afbeelding 6" descr="Afbeelding met bloem&#10;&#10;Automatisch gegenereerde beschrijving">
            <a:extLst>
              <a:ext uri="{FF2B5EF4-FFF2-40B4-BE49-F238E27FC236}">
                <a16:creationId xmlns:a16="http://schemas.microsoft.com/office/drawing/2014/main" id="{BF4AF122-4AC4-4EBF-9FC6-5A58595A5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916" y="2960457"/>
            <a:ext cx="1950876" cy="18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9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47700" y="990997"/>
            <a:ext cx="7850189" cy="428625"/>
          </a:xfrm>
        </p:spPr>
        <p:txBody>
          <a:bodyPr/>
          <a:lstStyle/>
          <a:p>
            <a:r>
              <a:rPr lang="nl-NL" dirty="0"/>
              <a:t>Inventarisatie</a:t>
            </a:r>
            <a:r>
              <a:rPr lang="en-GB" dirty="0"/>
              <a:t> </a:t>
            </a:r>
            <a:r>
              <a:rPr lang="nl-NL" dirty="0"/>
              <a:t>knelpunten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647700" y="1383355"/>
            <a:ext cx="7847901" cy="349344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nl-NL" sz="1400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DFC47B88-676D-4074-8846-C5505923C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78427"/>
            <a:ext cx="408552" cy="655414"/>
          </a:xfrm>
          <a:prstGeom prst="rect">
            <a:avLst/>
          </a:prstGeom>
        </p:spPr>
      </p:pic>
      <p:pic>
        <p:nvPicPr>
          <p:cNvPr id="9" name="Picture 4" descr="Koninklijke NLingenieurs | Branchevereniging van advies- en ...">
            <a:extLst>
              <a:ext uri="{FF2B5EF4-FFF2-40B4-BE49-F238E27FC236}">
                <a16:creationId xmlns:a16="http://schemas.microsoft.com/office/drawing/2014/main" id="{30CA7224-8E5B-4815-8899-47211F8C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39"/>
            <a:ext cx="1808906" cy="4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5BF23C96-FEBF-403A-A03E-04377949E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667703"/>
              </p:ext>
            </p:extLst>
          </p:nvPr>
        </p:nvGraphicFramePr>
        <p:xfrm>
          <a:off x="467543" y="1383355"/>
          <a:ext cx="842493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5">
                  <a:extLst>
                    <a:ext uri="{9D8B030D-6E8A-4147-A177-3AD203B41FA5}">
                      <a16:colId xmlns:a16="http://schemas.microsoft.com/office/drawing/2014/main" val="292917277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95404993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302202010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val="17635072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sz="1400" dirty="0"/>
                        <a:t>Titel knelpunt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Contact persoon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Impact: 1 heel klein tot 5 heel groot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Complexiteit: 1 heel eenvoudig tot 5 heel complex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781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NL" sz="14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681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14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995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14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369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14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32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14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36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14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817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1400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115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1400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049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1400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373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828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47700" y="990997"/>
            <a:ext cx="7850189" cy="428625"/>
          </a:xfrm>
        </p:spPr>
        <p:txBody>
          <a:bodyPr/>
          <a:lstStyle/>
          <a:p>
            <a:r>
              <a:rPr lang="nl-NL" dirty="0"/>
              <a:t>Categorisering knelpunt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627059" y="1275606"/>
            <a:ext cx="7847901" cy="3493444"/>
          </a:xfrm>
        </p:spPr>
        <p:txBody>
          <a:bodyPr/>
          <a:lstStyle/>
          <a:p>
            <a:r>
              <a:rPr lang="nl-NL" sz="1400" dirty="0"/>
              <a:t>In welk(e) vak(ken) van de matrix zou u het knelpunt indelen? </a:t>
            </a:r>
          </a:p>
          <a:p>
            <a:endParaRPr lang="nl-NL" sz="1400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DFC47B88-676D-4074-8846-C5505923C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6743"/>
            <a:ext cx="408552" cy="655414"/>
          </a:xfrm>
          <a:prstGeom prst="rect">
            <a:avLst/>
          </a:prstGeom>
        </p:spPr>
      </p:pic>
      <p:graphicFrame>
        <p:nvGraphicFramePr>
          <p:cNvPr id="4" name="Tabel 8">
            <a:extLst>
              <a:ext uri="{FF2B5EF4-FFF2-40B4-BE49-F238E27FC236}">
                <a16:creationId xmlns:a16="http://schemas.microsoft.com/office/drawing/2014/main" id="{5A2B503A-408A-4BB8-8699-2A8451022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49421"/>
              </p:ext>
            </p:extLst>
          </p:nvPr>
        </p:nvGraphicFramePr>
        <p:xfrm>
          <a:off x="323528" y="1689958"/>
          <a:ext cx="8496943" cy="3261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65711">
                  <a:extLst>
                    <a:ext uri="{9D8B030D-6E8A-4147-A177-3AD203B41FA5}">
                      <a16:colId xmlns:a16="http://schemas.microsoft.com/office/drawing/2014/main" val="1422586616"/>
                    </a:ext>
                  </a:extLst>
                </a:gridCol>
                <a:gridCol w="1141381">
                  <a:extLst>
                    <a:ext uri="{9D8B030D-6E8A-4147-A177-3AD203B41FA5}">
                      <a16:colId xmlns:a16="http://schemas.microsoft.com/office/drawing/2014/main" val="2377754649"/>
                    </a:ext>
                  </a:extLst>
                </a:gridCol>
                <a:gridCol w="951151">
                  <a:extLst>
                    <a:ext uri="{9D8B030D-6E8A-4147-A177-3AD203B41FA5}">
                      <a16:colId xmlns:a16="http://schemas.microsoft.com/office/drawing/2014/main" val="622098804"/>
                    </a:ext>
                  </a:extLst>
                </a:gridCol>
                <a:gridCol w="1331611">
                  <a:extLst>
                    <a:ext uri="{9D8B030D-6E8A-4147-A177-3AD203B41FA5}">
                      <a16:colId xmlns:a16="http://schemas.microsoft.com/office/drawing/2014/main" val="1630236520"/>
                    </a:ext>
                  </a:extLst>
                </a:gridCol>
                <a:gridCol w="1077971">
                  <a:extLst>
                    <a:ext uri="{9D8B030D-6E8A-4147-A177-3AD203B41FA5}">
                      <a16:colId xmlns:a16="http://schemas.microsoft.com/office/drawing/2014/main" val="3856878329"/>
                    </a:ext>
                  </a:extLst>
                </a:gridCol>
                <a:gridCol w="1014559">
                  <a:extLst>
                    <a:ext uri="{9D8B030D-6E8A-4147-A177-3AD203B41FA5}">
                      <a16:colId xmlns:a16="http://schemas.microsoft.com/office/drawing/2014/main" val="319337186"/>
                    </a:ext>
                  </a:extLst>
                </a:gridCol>
                <a:gridCol w="1014559">
                  <a:extLst>
                    <a:ext uri="{9D8B030D-6E8A-4147-A177-3AD203B41FA5}">
                      <a16:colId xmlns:a16="http://schemas.microsoft.com/office/drawing/2014/main" val="3799733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Wet- en regelgeving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Ontwerp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Aanbesteding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Uitvoering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Nazorg/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Omgeving</a:t>
                      </a:r>
                    </a:p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310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b="1" dirty="0"/>
                        <a:t>Bron (primair en secundair)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192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b="1" dirty="0"/>
                        <a:t>Verontreiniging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721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b="1" dirty="0"/>
                        <a:t>Behandeling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92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b="1" dirty="0"/>
                        <a:t>Toepassing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48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b="1" dirty="0"/>
                        <a:t>Tekort/overschot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667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b="1" dirty="0"/>
                        <a:t>Logistiek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334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b="1" dirty="0"/>
                        <a:t>Algeheel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61314"/>
                  </a:ext>
                </a:extLst>
              </a:tr>
            </a:tbl>
          </a:graphicData>
        </a:graphic>
      </p:graphicFrame>
      <p:pic>
        <p:nvPicPr>
          <p:cNvPr id="11" name="Picture 4" descr="Koninklijke NLingenieurs | Branchevereniging van advies- en ...">
            <a:extLst>
              <a:ext uri="{FF2B5EF4-FFF2-40B4-BE49-F238E27FC236}">
                <a16:creationId xmlns:a16="http://schemas.microsoft.com/office/drawing/2014/main" id="{B64A623B-B349-40B7-9AA5-9E92816A8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40" y="192182"/>
            <a:ext cx="1808906" cy="4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2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47700" y="990997"/>
            <a:ext cx="7884740" cy="396912"/>
          </a:xfrm>
        </p:spPr>
        <p:txBody>
          <a:bodyPr/>
          <a:lstStyle/>
          <a:p>
            <a:r>
              <a:rPr lang="nl-NL" dirty="0">
                <a:solidFill>
                  <a:srgbClr val="D2883E"/>
                </a:solidFill>
              </a:rPr>
              <a:t>Tot slot: om over na te denken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530846" y="2067694"/>
            <a:ext cx="7847901" cy="3493444"/>
          </a:xfrm>
        </p:spPr>
        <p:txBody>
          <a:bodyPr/>
          <a:lstStyle/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DFC47B88-676D-4074-8846-C5505923C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69454"/>
            <a:ext cx="408552" cy="655414"/>
          </a:xfrm>
          <a:prstGeom prst="rect">
            <a:avLst/>
          </a:prstGeom>
        </p:spPr>
      </p:pic>
      <p:pic>
        <p:nvPicPr>
          <p:cNvPr id="9" name="Picture 4" descr="Koninklijke NLingenieurs | Branchevereniging van advies- en ...">
            <a:extLst>
              <a:ext uri="{FF2B5EF4-FFF2-40B4-BE49-F238E27FC236}">
                <a16:creationId xmlns:a16="http://schemas.microsoft.com/office/drawing/2014/main" id="{1B4BA60F-465D-4714-86D1-34C2095B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6" y="167118"/>
            <a:ext cx="1808906" cy="4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5DF3784D-0E5C-4C40-8157-38096D329ADD}"/>
              </a:ext>
            </a:extLst>
          </p:cNvPr>
          <p:cNvSpPr txBox="1">
            <a:spLocks/>
          </p:cNvSpPr>
          <p:nvPr/>
        </p:nvSpPr>
        <p:spPr>
          <a:xfrm>
            <a:off x="760627" y="1591057"/>
            <a:ext cx="7267757" cy="65541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0" kern="1500" baseline="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Vraag website bodem+: </a:t>
            </a:r>
          </a:p>
          <a:p>
            <a:r>
              <a:rPr lang="nl-NL" i="1" dirty="0"/>
              <a:t>is het verspreiden van grond vrijkomend bij groenverwerkers op landbouwpercelen een nuttige toepassing onder het Besluit bodemkwaliteit ? </a:t>
            </a:r>
          </a:p>
          <a:p>
            <a:endParaRPr lang="nl-NL" i="1" dirty="0"/>
          </a:p>
          <a:p>
            <a:r>
              <a:rPr lang="nl-NL" dirty="0"/>
              <a:t>Antwoord:</a:t>
            </a:r>
          </a:p>
          <a:p>
            <a:r>
              <a:rPr lang="nl-NL" i="1" dirty="0"/>
              <a:t>Ja, als kwaliteit van de grond voldoet én de toepassing bijdraagt aan verbetering van de bodemkwaliteit</a:t>
            </a:r>
          </a:p>
        </p:txBody>
      </p:sp>
    </p:spTree>
    <p:extLst>
      <p:ext uri="{BB962C8B-B14F-4D97-AF65-F5344CB8AC3E}">
        <p14:creationId xmlns:p14="http://schemas.microsoft.com/office/powerpoint/2010/main" val="3097458204"/>
      </p:ext>
    </p:extLst>
  </p:cSld>
  <p:clrMapOvr>
    <a:masterClrMapping/>
  </p:clrMapOvr>
</p:sld>
</file>

<file path=ppt/theme/theme1.xml><?xml version="1.0" encoding="utf-8"?>
<a:theme xmlns:a="http://schemas.openxmlformats.org/drawingml/2006/main" name="nieuwe-wb-presentatie">
  <a:themeElements>
    <a:clrScheme name="Witteveen+Bos">
      <a:dk1>
        <a:srgbClr val="000000"/>
      </a:dk1>
      <a:lt1>
        <a:srgbClr val="FFFFFF"/>
      </a:lt1>
      <a:dk2>
        <a:srgbClr val="F3F7FC"/>
      </a:dk2>
      <a:lt2>
        <a:srgbClr val="FFFFFF"/>
      </a:lt2>
      <a:accent1>
        <a:srgbClr val="005D76"/>
      </a:accent1>
      <a:accent2>
        <a:srgbClr val="81D0F7"/>
      </a:accent2>
      <a:accent3>
        <a:srgbClr val="0097D9"/>
      </a:accent3>
      <a:accent4>
        <a:srgbClr val="15292F"/>
      </a:accent4>
      <a:accent5>
        <a:srgbClr val="BDE5FB"/>
      </a:accent5>
      <a:accent6>
        <a:srgbClr val="49B5E4"/>
      </a:accent6>
      <a:hlink>
        <a:srgbClr val="005D76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ieuwe-wb-presentatie-16-9.potx" id="{9DB960E3-100C-41DF-9551-67B27F07A95A}" vid="{F0DF0A41-40FA-477D-87FF-FC7F8C14A91B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nieuwe-wb-presentatie-16-9</Template>
  <TotalTime>5044</TotalTime>
  <Words>412</Words>
  <Application>Microsoft Office PowerPoint</Application>
  <PresentationFormat>Diavoorstelling (16:9)</PresentationFormat>
  <Paragraphs>124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UI</vt:lpstr>
      <vt:lpstr>Segoe UI Light</vt:lpstr>
      <vt:lpstr>Segoe UI Semibold</vt:lpstr>
      <vt:lpstr>nieuwe-wb-presentatie</vt:lpstr>
      <vt:lpstr>PowerPoint-presentatie</vt:lpstr>
      <vt:lpstr>Een mini digitaal webinar (symposium of workshop?) over circulariteit in het bodembeheer ?   </vt:lpstr>
      <vt:lpstr>Doel en aanpak   </vt:lpstr>
      <vt:lpstr>Nut en noodzaak studie ?   </vt:lpstr>
      <vt:lpstr>Invalshoeken   </vt:lpstr>
      <vt:lpstr>Wat gaan we doen ?    </vt:lpstr>
      <vt:lpstr>Inventarisatie knelpunten</vt:lpstr>
      <vt:lpstr>Categorisering knelpunt</vt:lpstr>
      <vt:lpstr>Tot slot: om over na te denken   </vt:lpstr>
    </vt:vector>
  </TitlesOfParts>
  <Company>Witteveen+Bos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Jody van der Vegte</dc:creator>
  <cp:lastModifiedBy>Willem Hendriks</cp:lastModifiedBy>
  <cp:revision>31</cp:revision>
  <cp:lastPrinted>2014-10-08T14:54:58Z</cp:lastPrinted>
  <dcterms:created xsi:type="dcterms:W3CDTF">2020-05-01T06:37:16Z</dcterms:created>
  <dcterms:modified xsi:type="dcterms:W3CDTF">2020-05-12T16:04:38Z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al">
    <vt:lpwstr>nl</vt:lpwstr>
  </property>
</Properties>
</file>